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66" d="100"/>
          <a:sy n="66" d="100"/>
        </p:scale>
        <p:origin x="136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90523A-2FE9-1604-5E90-ED80C31CA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89B8BDC-3D16-3ACE-0B2E-ECFF420F8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C7A266-EC2C-9085-0B60-7656E4667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039E54-D870-2EC9-3062-960D4270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1EFF5E-6E96-B91B-D757-E69ECF674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313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AA790-C353-47EF-A164-C833C9DFF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596B7EB-CEAB-AEC8-DA6A-EF1BD0F96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16C777-EB5B-C2CE-1881-7A1C45F0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1A4936-3CA9-F2A2-E3D1-E9F7ACD0B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F67A94-0620-6DB4-53B7-3FD5525D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973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317D7E-3CB3-D6E4-AC8F-D2EDA1CB9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D13AFB-2856-A63B-8868-00DD00EC7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76653B-3600-A973-2BDE-FA819AF0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DCE064-1703-C62A-15F9-F8E0F1C93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3D1111-9C83-DBDA-C82E-C0BF55256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06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4E9CF4-597B-D96A-2429-5CE9FBDAF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E89CE-8EA1-B9AE-855D-CA146396E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98F433-7E56-FD2B-1105-60062EA07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B60674-ADCB-6FC7-0D7C-45D65A91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3EFF13-A393-3DB3-E876-8104487E8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843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7E0550-E9A8-27F3-D7A4-72474E577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D4FAD3-B413-B82F-FA33-30E80D181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771599-A1EC-7D1A-6945-093568D31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96E99A-15AF-0322-63CD-41B57EB6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D92F7F-AEBF-F62D-9B52-6BFEA03E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86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82B48-521C-AF4A-B2A1-8A1197DC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E30178-E1FA-1903-46F2-28013DAC56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C3DCAD-D05C-AC15-162C-9DAEDF65B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14C63F-C0FC-0163-A983-8A5224E9C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2D90FC-0FCD-90A0-496B-D2A1C8DBD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D84A54-A56A-3F76-6395-1A488FC3C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399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C428A-5283-0554-9A0A-C2F81320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A4763D-3628-F1DE-B6B6-107349DCC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7411A2-2861-5881-5DF6-72741E21B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298B4C-8692-D7FA-5FD8-C18156E82A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7E3DE17-78DF-FDDD-C6FF-53922A979D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95671E-0639-016D-050D-A567B82DF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0A0AE4-9D9F-9E80-239E-AB45FC0B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56D679-94B7-D821-52AB-EB8109E61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07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A6E50F-255D-43EB-6B07-A943C85C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CF9BAA6-C887-8500-1E10-6CEE3099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D7680E-BC41-48BF-5E34-4EA86962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6959EF-DA9E-A241-E789-3489D0994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12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51971B-3F8D-5C49-B365-8F7212A21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BA94C2-9482-E2E6-2F9D-4519A4D20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7A1688-4C79-33B1-CD4E-6CCAA602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072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FD0D7-2B3F-0CCF-D7BA-807D3757D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E5A849-0462-7000-9A9A-375C0A97C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159D89-A553-C484-D2B1-4971A9C932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E1B2EF-757B-3503-54A9-DBE67FCD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DB0D7A-8062-3D68-CF8F-4C1D3378C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61E80C-4C2F-3BE4-6F3B-D2F7D24BC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475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8D57B-8728-9D68-8EB9-87EF05C8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2E4BE0-7F4D-BA29-AECD-59EBA63528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09146DF-3D4E-2165-5EA6-697971D55F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52D22F-DB6E-84AE-E63D-3BCB62A0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F43D5F-4C02-0926-2E85-3925E1F79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E90EEF-4EE2-4C08-C775-CB49DFF41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94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39BCE77-928E-5E2C-F532-B7C5394AB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B88B0A-4234-2136-D6B9-6A8F9CF7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167095-6F07-3AE3-4592-AE5A7E9D60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60C19-4B83-4CC2-8E72-07B3D8786882}" type="datetimeFigureOut">
              <a:rPr lang="zh-CN" altLang="en-US" smtClean="0"/>
              <a:t>2024/3/1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0A1486-1574-D9B7-D46E-263218A313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2C0BCF-C4A7-2B36-EB31-5FBBEDB64D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E41C1-9947-4F08-8DA3-6F664A72B3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73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6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14.jpeg"/><Relationship Id="rId4" Type="http://schemas.openxmlformats.org/officeDocument/2006/relationships/image" Target="../media/image4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image" Target="../media/image6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</a:schemeClr>
              </a:gs>
              <a:gs pos="100000">
                <a:schemeClr val="accent1">
                  <a:shade val="67500"/>
                  <a:satMod val="115000"/>
                  <a:lumMod val="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053CA5-898B-FFD9-043A-1A3768480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097" y="561771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6435" y="-108284"/>
            <a:ext cx="1347535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574BDDA-35A5-4EF4-C4F4-7F8F664F8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842813"/>
            <a:ext cx="2921267" cy="21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010E4D1A-43BE-3B57-BEF2-2AC9A29B1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400" y="995213"/>
            <a:ext cx="2921267" cy="21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68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"/>
    </mc:Choice>
    <mc:Fallback>
      <p:transition spd="slow" advTm="81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520" y="4282133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(g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D11ABC-F7F6-FAAC-7403-7781669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71" y="2472300"/>
            <a:ext cx="4702022" cy="470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4" y="-504098"/>
            <a:ext cx="11989662" cy="16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20" y="-282757"/>
            <a:ext cx="1402645" cy="1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0A02C5-FE64-E1AB-1A85-6D16A901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327752" y="3606992"/>
            <a:ext cx="2237824" cy="466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3" y="-593314"/>
            <a:ext cx="2186729" cy="17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B12DC-52F4-C7CB-E66D-90FD553CD949}"/>
              </a:ext>
            </a:extLst>
          </p:cNvPr>
          <p:cNvSpPr txBox="1"/>
          <p:nvPr/>
        </p:nvSpPr>
        <p:spPr>
          <a:xfrm>
            <a:off x="3177433" y="42826"/>
            <a:ext cx="898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Tip:valued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值钱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估值）</a:t>
            </a:r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electronics</a:t>
            </a:r>
            <a:r>
              <a:rPr lang="zh-CN" altLang="en-US" sz="24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电子学（设备）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E4C0BF-6EBF-2C61-A5D5-6C0FB3AC2C09}"/>
              </a:ext>
            </a:extLst>
          </p:cNvPr>
          <p:cNvSpPr txBox="1"/>
          <p:nvPr/>
        </p:nvSpPr>
        <p:spPr>
          <a:xfrm>
            <a:off x="1267037" y="23476"/>
            <a:ext cx="198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Nowadays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4B6766-4FBC-5DB0-E1F1-D523F19448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21974" y="6402598"/>
            <a:ext cx="2933356" cy="15434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DBAC48-1D09-0641-A1CB-0820AC43E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83569" y="5587205"/>
            <a:ext cx="2933355" cy="1540171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FE597F2-E5FF-60A8-6F5D-7EF644489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66" b="40116"/>
          <a:stretch/>
        </p:blipFill>
        <p:spPr bwMode="auto">
          <a:xfrm>
            <a:off x="109307" y="-3718302"/>
            <a:ext cx="12599870" cy="321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B9F745-9990-8CC4-EE08-2B5074866D9D}"/>
              </a:ext>
            </a:extLst>
          </p:cNvPr>
          <p:cNvSpPr txBox="1"/>
          <p:nvPr/>
        </p:nvSpPr>
        <p:spPr>
          <a:xfrm>
            <a:off x="12709177" y="1221939"/>
            <a:ext cx="5386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Neuralink fires up again on 31 January 2024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1FE152-8059-155D-D5FE-F0A42F2C095D}"/>
              </a:ext>
            </a:extLst>
          </p:cNvPr>
          <p:cNvSpPr txBox="1"/>
          <p:nvPr/>
        </p:nvSpPr>
        <p:spPr>
          <a:xfrm>
            <a:off x="2451100" y="4432300"/>
            <a:ext cx="3898517" cy="119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436F34-76E1-17FA-7567-F0B9B2832FBA}"/>
              </a:ext>
            </a:extLst>
          </p:cNvPr>
          <p:cNvSpPr txBox="1"/>
          <p:nvPr/>
        </p:nvSpPr>
        <p:spPr>
          <a:xfrm>
            <a:off x="12637676" y="1093290"/>
            <a:ext cx="1022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Elon Musk, founder of Neuralink, releases that the company has completed the first human brain chip implant and the </a:t>
            </a:r>
            <a:r>
              <a:rPr lang="en-US" altLang="zh-CN" sz="3200" dirty="0" err="1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implantee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is now recovering well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836A14CA-C3BC-F383-8054-D1D0AFD3D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00" y="528011"/>
            <a:ext cx="5231357" cy="258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339678D-E7AA-F239-D14A-89DE4F5D9F0C}"/>
              </a:ext>
            </a:extLst>
          </p:cNvPr>
          <p:cNvSpPr txBox="1"/>
          <p:nvPr/>
        </p:nvSpPr>
        <p:spPr>
          <a:xfrm>
            <a:off x="609580" y="1439497"/>
            <a:ext cx="5135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40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More </a:t>
            </a:r>
            <a:r>
              <a:rPr lang="en-GB" altLang="zh-CN" sz="4000" dirty="0" err="1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Informations</a:t>
            </a:r>
            <a:endParaRPr lang="zh-CN" altLang="en-US" sz="40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47E21EF-14CF-68EC-BA06-AE42937B0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49734" y="-1479983"/>
            <a:ext cx="4662081" cy="1224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821B316-3B7D-AAFB-D31A-A59BB69B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70" y="64699"/>
            <a:ext cx="2970471" cy="314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8182361-5447-E8C6-6FC4-44E3D7AAE4CB}"/>
              </a:ext>
            </a:extLst>
          </p:cNvPr>
          <p:cNvSpPr txBox="1"/>
          <p:nvPr/>
        </p:nvSpPr>
        <p:spPr>
          <a:xfrm>
            <a:off x="1123170" y="3085947"/>
            <a:ext cx="102274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Musk said that </a:t>
            </a:r>
            <a:r>
              <a:rPr lang="en-US" altLang="zh-CN" sz="3200" dirty="0" err="1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Neuralink's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first product was named Telepathy.</a:t>
            </a:r>
          </a:p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 June 2023, Neuralink was valued at more than $5 billion ( About Rs. 35,717 million)</a:t>
            </a:r>
          </a:p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The implanted person can act on the electronics with his mind.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30065A72-2944-74E3-F083-B11DE71B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97246">
            <a:off x="-3519449" y="3556501"/>
            <a:ext cx="2342359" cy="234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>
            <a:extLst>
              <a:ext uri="{FF2B5EF4-FFF2-40B4-BE49-F238E27FC236}">
                <a16:creationId xmlns:a16="http://schemas.microsoft.com/office/drawing/2014/main" id="{53F715FD-1E4D-50DA-18E9-9C5CC7098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59063" y="3429000"/>
            <a:ext cx="1848459" cy="84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EACC939-9BB8-5945-8FEE-8CE93C7D2575}"/>
              </a:ext>
            </a:extLst>
          </p:cNvPr>
          <p:cNvSpPr/>
          <p:nvPr/>
        </p:nvSpPr>
        <p:spPr>
          <a:xfrm>
            <a:off x="-2681407" y="4533900"/>
            <a:ext cx="654742" cy="65474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787394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450" y="3223324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D11ABC-F7F6-FAAC-7403-7781669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315" y="-217407"/>
            <a:ext cx="7840429" cy="784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9" y="-504098"/>
            <a:ext cx="13748945" cy="16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20" y="-282757"/>
            <a:ext cx="1402645" cy="1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40" y="1457006"/>
            <a:ext cx="8443760" cy="38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B12DC-52F4-C7CB-E66D-90FD553CD949}"/>
              </a:ext>
            </a:extLst>
          </p:cNvPr>
          <p:cNvSpPr txBox="1"/>
          <p:nvPr/>
        </p:nvSpPr>
        <p:spPr>
          <a:xfrm>
            <a:off x="1676415" y="19204"/>
            <a:ext cx="10515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Tip: thoughts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想法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E4C0BF-6EBF-2C61-A5D5-6C0FB3AC2C09}"/>
              </a:ext>
            </a:extLst>
          </p:cNvPr>
          <p:cNvSpPr txBox="1"/>
          <p:nvPr/>
        </p:nvSpPr>
        <p:spPr>
          <a:xfrm>
            <a:off x="5247466" y="3056477"/>
            <a:ext cx="625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My Thoughts</a:t>
            </a:r>
            <a:endParaRPr lang="zh-CN" altLang="en-US" sz="36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834DBC-5BB9-A907-6F74-53C5AE364450}"/>
              </a:ext>
            </a:extLst>
          </p:cNvPr>
          <p:cNvSpPr/>
          <p:nvPr/>
        </p:nvSpPr>
        <p:spPr>
          <a:xfrm>
            <a:off x="2189972" y="2903311"/>
            <a:ext cx="1158403" cy="11584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AB4CDE-D50F-8488-02E5-6B02D762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61393">
            <a:off x="1024279" y="1605616"/>
            <a:ext cx="3489787" cy="348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030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450" y="3333601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D11ABC-F7F6-FAAC-7403-7781669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314" y="3438038"/>
            <a:ext cx="3597122" cy="35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286" y="-646009"/>
            <a:ext cx="10071976" cy="250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20" y="-282757"/>
            <a:ext cx="1402645" cy="1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18" y="-765023"/>
            <a:ext cx="3721660" cy="227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B12DC-52F4-C7CB-E66D-90FD553CD949}"/>
              </a:ext>
            </a:extLst>
          </p:cNvPr>
          <p:cNvSpPr txBox="1"/>
          <p:nvPr/>
        </p:nvSpPr>
        <p:spPr>
          <a:xfrm>
            <a:off x="4787868" y="269003"/>
            <a:ext cx="718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Tip: </a:t>
            </a:r>
            <a:r>
              <a:rPr lang="en-US" altLang="zh-CN" sz="2800" dirty="0" err="1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analysing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分析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regain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恢复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disabilities</a:t>
            </a:r>
            <a:r>
              <a:rPr lang="zh-CN" altLang="en-US" sz="28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残疾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E4C0BF-6EBF-2C61-A5D5-6C0FB3AC2C09}"/>
              </a:ext>
            </a:extLst>
          </p:cNvPr>
          <p:cNvSpPr txBox="1"/>
          <p:nvPr/>
        </p:nvSpPr>
        <p:spPr>
          <a:xfrm>
            <a:off x="1750101" y="95399"/>
            <a:ext cx="625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My Thoughts</a:t>
            </a:r>
            <a:endParaRPr lang="zh-CN" altLang="en-US" sz="36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834DBC-5BB9-A907-6F74-53C5AE364450}"/>
              </a:ext>
            </a:extLst>
          </p:cNvPr>
          <p:cNvSpPr/>
          <p:nvPr/>
        </p:nvSpPr>
        <p:spPr>
          <a:xfrm>
            <a:off x="-1704097" y="5600700"/>
            <a:ext cx="736615" cy="63271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3</a:t>
            </a:r>
            <a:endParaRPr lang="zh-CN" altLang="en-US" sz="4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AB4CDE-D50F-8488-02E5-6B02D762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7312">
            <a:off x="-2825408" y="4797614"/>
            <a:ext cx="2620088" cy="262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F01F4A-5299-1468-E711-44AA50267CB9}"/>
              </a:ext>
            </a:extLst>
          </p:cNvPr>
          <p:cNvSpPr txBox="1"/>
          <p:nvPr/>
        </p:nvSpPr>
        <p:spPr>
          <a:xfrm>
            <a:off x="814998" y="933259"/>
            <a:ext cx="10227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I'll also be </a:t>
            </a:r>
            <a:r>
              <a:rPr lang="en-US" altLang="zh-CN" sz="3200" dirty="0" err="1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analysing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this in terms of pros and cons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80BF21-A4D6-A8F0-5D96-6055750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45" y="2015563"/>
            <a:ext cx="6263283" cy="47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D78F617-4EA4-2A08-B721-DF90057F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717" y="2013020"/>
            <a:ext cx="6263283" cy="474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2A2314-978C-2806-CB61-C9698DF16F34}"/>
              </a:ext>
            </a:extLst>
          </p:cNvPr>
          <p:cNvSpPr txBox="1"/>
          <p:nvPr/>
        </p:nvSpPr>
        <p:spPr>
          <a:xfrm>
            <a:off x="933352" y="2511479"/>
            <a:ext cx="43027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kern="1200" dirty="0">
                <a:solidFill>
                  <a:schemeClr val="accent2"/>
                </a:solidFill>
                <a:effectLst/>
                <a:latin typeface="Calisto MT" panose="02040603050505030304" pitchFamily="18" charset="0"/>
                <a:ea typeface="等线" panose="02010600030101010101" pitchFamily="2" charset="-122"/>
                <a:cs typeface="Cascadia Mono SemiBold" panose="020B0609020000020004" pitchFamily="49" charset="0"/>
              </a:rPr>
              <a:t>Benefits: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kern="1200" dirty="0">
                <a:solidFill>
                  <a:srgbClr val="203864"/>
                </a:solidFill>
                <a:effectLst/>
                <a:latin typeface="Cascadia Mono SemiBold" panose="020B0609020000020004" pitchFamily="49" charset="0"/>
                <a:ea typeface="等线" panose="02010600030101010101" pitchFamily="2" charset="-122"/>
                <a:cs typeface="Cascadia Mono SemiBold" panose="020B0609020000020004" pitchFamily="49" charset="0"/>
              </a:rPr>
              <a:t>This technology can </a:t>
            </a:r>
            <a:r>
              <a:rPr lang="en-US" altLang="zh-CN" sz="2400" kern="1200" dirty="0">
                <a:solidFill>
                  <a:schemeClr val="accent1"/>
                </a:solidFill>
                <a:effectLst/>
                <a:latin typeface="Cascadia Mono SemiBold" panose="020B0609020000020004" pitchFamily="49" charset="0"/>
                <a:ea typeface="等线" panose="02010600030101010101" pitchFamily="2" charset="-122"/>
                <a:cs typeface="Cascadia Mono SemiBold" panose="020B0609020000020004" pitchFamily="49" charset="0"/>
              </a:rPr>
              <a:t>help blind people regain their sight </a:t>
            </a:r>
            <a:r>
              <a:rPr lang="en-US" altLang="zh-CN" sz="2400" kern="1200" dirty="0">
                <a:solidFill>
                  <a:srgbClr val="203864"/>
                </a:solidFill>
                <a:effectLst/>
                <a:latin typeface="Cascadia Mono SemiBold" panose="020B0609020000020004" pitchFamily="49" charset="0"/>
                <a:ea typeface="等线" panose="02010600030101010101" pitchFamily="2" charset="-122"/>
                <a:cs typeface="Cascadia Mono SemiBold" panose="020B0609020000020004" pitchFamily="49" charset="0"/>
              </a:rPr>
              <a:t>and </a:t>
            </a:r>
            <a:r>
              <a:rPr lang="en-US" altLang="zh-CN" sz="2400" kern="1200" dirty="0">
                <a:solidFill>
                  <a:schemeClr val="accent1"/>
                </a:solidFill>
                <a:effectLst/>
                <a:latin typeface="Cascadia Mono SemiBold" panose="020B0609020000020004" pitchFamily="49" charset="0"/>
                <a:ea typeface="等线" panose="02010600030101010101" pitchFamily="2" charset="-122"/>
                <a:cs typeface="Cascadia Mono SemiBold" panose="020B0609020000020004" pitchFamily="49" charset="0"/>
              </a:rPr>
              <a:t>help people with disabilities use electronics</a:t>
            </a:r>
            <a:endParaRPr lang="zh-CN" altLang="zh-CN" sz="40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F8ABF6-1CAA-1006-1A1F-3F580468A748}"/>
              </a:ext>
            </a:extLst>
          </p:cNvPr>
          <p:cNvSpPr txBox="1"/>
          <p:nvPr/>
        </p:nvSpPr>
        <p:spPr>
          <a:xfrm>
            <a:off x="6908962" y="2437485"/>
            <a:ext cx="43027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kern="1200" dirty="0">
                <a:solidFill>
                  <a:schemeClr val="accent2"/>
                </a:solidFill>
                <a:effectLst/>
                <a:latin typeface="Calisto MT" panose="02040603050505030304" pitchFamily="18" charset="0"/>
                <a:ea typeface="等线" panose="02010600030101010101" pitchFamily="2" charset="-122"/>
                <a:cs typeface="Cascadia Mono SemiBold" panose="020B0609020000020004" pitchFamily="49" charset="0"/>
              </a:rPr>
              <a:t>The bad:</a:t>
            </a:r>
          </a:p>
          <a:p>
            <a:r>
              <a:rPr lang="en-US" altLang="zh-CN" sz="2400" dirty="0">
                <a:solidFill>
                  <a:srgbClr val="203864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This technology could be </a:t>
            </a:r>
            <a:r>
              <a:rPr lang="en-US" altLang="zh-CN" sz="2400" dirty="0">
                <a:solidFill>
                  <a:srgbClr val="0070C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used by the bad people</a:t>
            </a:r>
            <a:endParaRPr lang="zh-CN" altLang="zh-CN" sz="4000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0765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450" y="3333601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</a:t>
            </a:r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D11ABC-F7F6-FAAC-7403-7781669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314" y="3438038"/>
            <a:ext cx="3597122" cy="359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714" y="7765047"/>
            <a:ext cx="10071976" cy="250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0241" y="1125341"/>
            <a:ext cx="4553750" cy="455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60281" y="3045867"/>
            <a:ext cx="2057082" cy="227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B12DC-52F4-C7CB-E66D-90FD553CD949}"/>
              </a:ext>
            </a:extLst>
          </p:cNvPr>
          <p:cNvSpPr txBox="1"/>
          <p:nvPr/>
        </p:nvSpPr>
        <p:spPr>
          <a:xfrm>
            <a:off x="3578185" y="7991115"/>
            <a:ext cx="718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Tip: </a:t>
            </a:r>
            <a:r>
              <a:rPr lang="en-US" altLang="zh-CN" sz="2400" dirty="0" err="1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analysing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分析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regain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恢复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disabilities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残疾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misused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滥用，误用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raising unprecedented dangers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带来前所未有的危险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E4C0BF-6EBF-2C61-A5D5-6C0FB3AC2C09}"/>
              </a:ext>
            </a:extLst>
          </p:cNvPr>
          <p:cNvSpPr txBox="1"/>
          <p:nvPr/>
        </p:nvSpPr>
        <p:spPr>
          <a:xfrm>
            <a:off x="3492274" y="8079321"/>
            <a:ext cx="625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My Thoughts</a:t>
            </a:r>
            <a:endParaRPr lang="zh-CN" altLang="en-US" sz="36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F01F4A-5299-1468-E711-44AA50267CB9}"/>
              </a:ext>
            </a:extLst>
          </p:cNvPr>
          <p:cNvSpPr txBox="1"/>
          <p:nvPr/>
        </p:nvSpPr>
        <p:spPr>
          <a:xfrm>
            <a:off x="3635200" y="8558575"/>
            <a:ext cx="1022743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I'll also be </a:t>
            </a:r>
            <a:r>
              <a:rPr lang="en-US" altLang="zh-CN" sz="3200" dirty="0" err="1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analysing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this in terms of pros and cons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80BF21-A4D6-A8F0-5D96-6055750C3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5" y="7444144"/>
            <a:ext cx="1487456" cy="112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D78F617-4EA4-2A08-B721-DF90057F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076" y="7484367"/>
            <a:ext cx="1337216" cy="101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12A2314-978C-2806-CB61-C9698DF16F34}"/>
              </a:ext>
            </a:extLst>
          </p:cNvPr>
          <p:cNvSpPr txBox="1"/>
          <p:nvPr/>
        </p:nvSpPr>
        <p:spPr>
          <a:xfrm>
            <a:off x="3301396" y="7400033"/>
            <a:ext cx="430279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kern="1200" dirty="0">
                <a:solidFill>
                  <a:schemeClr val="accent2"/>
                </a:solidFill>
                <a:effectLst/>
                <a:latin typeface="Calisto MT" panose="02040603050505030304" pitchFamily="18" charset="0"/>
                <a:ea typeface="等线" panose="02010600030101010101" pitchFamily="2" charset="-122"/>
                <a:cs typeface="Cascadia Mono SemiBold" panose="020B0609020000020004" pitchFamily="49" charset="0"/>
              </a:rPr>
              <a:t>Benefits: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kern="1200" dirty="0">
                <a:solidFill>
                  <a:srgbClr val="203864"/>
                </a:solidFill>
                <a:effectLst/>
                <a:latin typeface="Cascadia Mono SemiBold" panose="020B0609020000020004" pitchFamily="49" charset="0"/>
                <a:ea typeface="等线" panose="02010600030101010101" pitchFamily="2" charset="-122"/>
                <a:cs typeface="Cascadia Mono SemiBold" panose="020B0609020000020004" pitchFamily="49" charset="0"/>
              </a:rPr>
              <a:t>This technology can </a:t>
            </a:r>
            <a:r>
              <a:rPr lang="en-US" altLang="zh-CN" sz="2400" kern="1200" dirty="0">
                <a:solidFill>
                  <a:schemeClr val="accent1"/>
                </a:solidFill>
                <a:effectLst/>
                <a:latin typeface="Cascadia Mono SemiBold" panose="020B0609020000020004" pitchFamily="49" charset="0"/>
                <a:ea typeface="等线" panose="02010600030101010101" pitchFamily="2" charset="-122"/>
                <a:cs typeface="Cascadia Mono SemiBold" panose="020B0609020000020004" pitchFamily="49" charset="0"/>
              </a:rPr>
              <a:t>help blind people regain their sight </a:t>
            </a:r>
            <a:r>
              <a:rPr lang="en-US" altLang="zh-CN" sz="2400" kern="1200" dirty="0">
                <a:solidFill>
                  <a:srgbClr val="203864"/>
                </a:solidFill>
                <a:effectLst/>
                <a:latin typeface="Cascadia Mono SemiBold" panose="020B0609020000020004" pitchFamily="49" charset="0"/>
                <a:ea typeface="等线" panose="02010600030101010101" pitchFamily="2" charset="-122"/>
                <a:cs typeface="Cascadia Mono SemiBold" panose="020B0609020000020004" pitchFamily="49" charset="0"/>
              </a:rPr>
              <a:t>and </a:t>
            </a:r>
            <a:r>
              <a:rPr lang="en-US" altLang="zh-CN" sz="2400" kern="1200" dirty="0">
                <a:solidFill>
                  <a:schemeClr val="accent1"/>
                </a:solidFill>
                <a:effectLst/>
                <a:latin typeface="Cascadia Mono SemiBold" panose="020B0609020000020004" pitchFamily="49" charset="0"/>
                <a:ea typeface="等线" panose="02010600030101010101" pitchFamily="2" charset="-122"/>
                <a:cs typeface="Cascadia Mono SemiBold" panose="020B0609020000020004" pitchFamily="49" charset="0"/>
              </a:rPr>
              <a:t>help people with disabilities use electronics</a:t>
            </a:r>
            <a:endParaRPr lang="zh-CN" altLang="zh-CN" sz="40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F8ABF6-1CAA-1006-1A1F-3F580468A748}"/>
              </a:ext>
            </a:extLst>
          </p:cNvPr>
          <p:cNvSpPr txBox="1"/>
          <p:nvPr/>
        </p:nvSpPr>
        <p:spPr>
          <a:xfrm>
            <a:off x="2728071" y="8333611"/>
            <a:ext cx="430279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kern="1200" dirty="0">
                <a:solidFill>
                  <a:schemeClr val="accent2"/>
                </a:solidFill>
                <a:effectLst/>
                <a:latin typeface="Calisto MT" panose="02040603050505030304" pitchFamily="18" charset="0"/>
                <a:ea typeface="等线" panose="02010600030101010101" pitchFamily="2" charset="-122"/>
                <a:cs typeface="Cascadia Mono SemiBold" panose="020B0609020000020004" pitchFamily="49" charset="0"/>
              </a:rPr>
              <a:t>The bad: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400" kern="1200" dirty="0">
                <a:solidFill>
                  <a:srgbClr val="203864"/>
                </a:solidFill>
                <a:effectLst/>
                <a:latin typeface="Cascadia Mono SemiBold" panose="020B0609020000020004" pitchFamily="49" charset="0"/>
                <a:ea typeface="等线" panose="02010600030101010101" pitchFamily="2" charset="-122"/>
                <a:cs typeface="Cascadia Mono SemiBold" panose="020B0609020000020004" pitchFamily="49" charset="0"/>
              </a:rPr>
              <a:t>The technology could be misused, raising unprecedented dangers</a:t>
            </a:r>
            <a:endParaRPr lang="zh-CN" altLang="zh-CN" sz="4000" dirty="0">
              <a:solidFill>
                <a:schemeClr val="accent1"/>
              </a:solidFill>
              <a:effectLst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F83700D-BE67-A6CC-9D90-D6116C138371}"/>
              </a:ext>
            </a:extLst>
          </p:cNvPr>
          <p:cNvSpPr txBox="1"/>
          <p:nvPr/>
        </p:nvSpPr>
        <p:spPr>
          <a:xfrm>
            <a:off x="4412990" y="2263998"/>
            <a:ext cx="816024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dirty="0">
                <a:solidFill>
                  <a:schemeClr val="accent1">
                    <a:lumMod val="75000"/>
                  </a:schemeClr>
                </a:solidFill>
                <a:latin typeface="Calisto MT" panose="02040603050505030304" pitchFamily="18" charset="0"/>
              </a:rPr>
              <a:t>The end</a:t>
            </a:r>
            <a:endParaRPr lang="zh-CN" altLang="en-US" sz="13800" b="1" dirty="0">
              <a:solidFill>
                <a:schemeClr val="accent1">
                  <a:lumMod val="75000"/>
                </a:schemeClr>
              </a:solidFill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62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520" y="3382471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C053CA5-898B-FFD9-043A-1A3768480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357" y="1647224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010E4D1A-43BE-3B57-BEF2-2AC9A29B1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89" y="834492"/>
            <a:ext cx="2921267" cy="21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9A47ACB-108D-F507-F130-F2E0D1C9216D}"/>
              </a:ext>
            </a:extLst>
          </p:cNvPr>
          <p:cNvSpPr txBox="1"/>
          <p:nvPr/>
        </p:nvSpPr>
        <p:spPr>
          <a:xfrm>
            <a:off x="3519498" y="1395721"/>
            <a:ext cx="87488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60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Chips</a:t>
            </a:r>
            <a:r>
              <a:rPr lang="en-GB" altLang="zh-CN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 and </a:t>
            </a:r>
            <a:r>
              <a:rPr lang="en-GB" altLang="zh-CN" sz="6000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Brains</a:t>
            </a:r>
            <a:endParaRPr lang="zh-CN" altLang="en-US" sz="7200" b="1" dirty="0">
              <a:solidFill>
                <a:schemeClr val="accent1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5B7719-8521-49BE-D4E3-155BDCC4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7278">
            <a:off x="454763" y="2798328"/>
            <a:ext cx="5611034" cy="39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8DBDA75-3D70-9E3D-F95E-A60AF9F94DF9}"/>
              </a:ext>
            </a:extLst>
          </p:cNvPr>
          <p:cNvSpPr txBox="1"/>
          <p:nvPr/>
        </p:nvSpPr>
        <p:spPr>
          <a:xfrm rot="20798056">
            <a:off x="1041023" y="4535745"/>
            <a:ext cx="4652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Three Minute Speech Before English Class - Mao </a:t>
            </a:r>
            <a:r>
              <a:rPr lang="en-US" altLang="zh-CN" sz="2800" dirty="0" err="1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Shumo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237" y="-906395"/>
            <a:ext cx="571381" cy="298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DB7A75E-BBAF-78B3-82EC-054D50044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2010" y="2032098"/>
            <a:ext cx="2987548" cy="298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0623" y="-268122"/>
            <a:ext cx="1711694" cy="171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1B4535C9-0A5B-F3D9-367E-BE22A3950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589" y="5098899"/>
            <a:ext cx="5065420" cy="28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679" y="545400"/>
            <a:ext cx="2837071" cy="283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16">
            <a:extLst>
              <a:ext uri="{FF2B5EF4-FFF2-40B4-BE49-F238E27FC236}">
                <a16:creationId xmlns:a16="http://schemas.microsoft.com/office/drawing/2014/main" id="{9F417D4A-E564-95AF-9E30-172AE4C47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4111" y="1787559"/>
            <a:ext cx="2837071" cy="283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" name="Picture 16">
            <a:extLst>
              <a:ext uri="{FF2B5EF4-FFF2-40B4-BE49-F238E27FC236}">
                <a16:creationId xmlns:a16="http://schemas.microsoft.com/office/drawing/2014/main" id="{C70A166C-75B7-13F0-4AE1-AA3151E78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426" y="2877013"/>
            <a:ext cx="2837071" cy="283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962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19">
        <p159:morph option="byObject"/>
      </p:transition>
    </mc:Choice>
    <mc:Fallback>
      <p:transition spd="slow" advTm="219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450" y="3223324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D11ABC-F7F6-FAAC-7403-7781669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315" y="-217407"/>
            <a:ext cx="7840429" cy="784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9" y="-504098"/>
            <a:ext cx="13748945" cy="16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20" y="-282757"/>
            <a:ext cx="1402645" cy="1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593" y="1389467"/>
            <a:ext cx="8443760" cy="38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B12DC-52F4-C7CB-E66D-90FD553CD949}"/>
              </a:ext>
            </a:extLst>
          </p:cNvPr>
          <p:cNvSpPr txBox="1"/>
          <p:nvPr/>
        </p:nvSpPr>
        <p:spPr>
          <a:xfrm>
            <a:off x="1676415" y="19204"/>
            <a:ext cx="10515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Tip: Technological (adj)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技术的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development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发展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chip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芯片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brain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大脑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E4C0BF-6EBF-2C61-A5D5-6C0FB3AC2C09}"/>
              </a:ext>
            </a:extLst>
          </p:cNvPr>
          <p:cNvSpPr txBox="1"/>
          <p:nvPr/>
        </p:nvSpPr>
        <p:spPr>
          <a:xfrm>
            <a:off x="4948720" y="2825194"/>
            <a:ext cx="62587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The state of the technology in 2021</a:t>
            </a:r>
            <a:endParaRPr lang="zh-CN" altLang="en-US" sz="36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834DBC-5BB9-A907-6F74-53C5AE364450}"/>
              </a:ext>
            </a:extLst>
          </p:cNvPr>
          <p:cNvSpPr/>
          <p:nvPr/>
        </p:nvSpPr>
        <p:spPr>
          <a:xfrm>
            <a:off x="2189972" y="2903311"/>
            <a:ext cx="1158403" cy="11584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AB4CDE-D50F-8488-02E5-6B02D762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53295">
            <a:off x="870534" y="1680466"/>
            <a:ext cx="3489787" cy="348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3722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450" y="3223324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D11ABC-F7F6-FAAC-7403-7781669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539" y="2741059"/>
            <a:ext cx="4399698" cy="439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-504098"/>
            <a:ext cx="11265776" cy="16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20" y="-282757"/>
            <a:ext cx="1402645" cy="1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28" y="-596032"/>
            <a:ext cx="2995200" cy="181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B12DC-52F4-C7CB-E66D-90FD553CD949}"/>
              </a:ext>
            </a:extLst>
          </p:cNvPr>
          <p:cNvSpPr txBox="1"/>
          <p:nvPr/>
        </p:nvSpPr>
        <p:spPr>
          <a:xfrm>
            <a:off x="3503260" y="15312"/>
            <a:ext cx="10515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Tip: Technological (adj)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技术的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	development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发展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E4C0BF-6EBF-2C61-A5D5-6C0FB3AC2C09}"/>
              </a:ext>
            </a:extLst>
          </p:cNvPr>
          <p:cNvSpPr txBox="1"/>
          <p:nvPr/>
        </p:nvSpPr>
        <p:spPr>
          <a:xfrm>
            <a:off x="1234111" y="32779"/>
            <a:ext cx="2377149" cy="597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The state of the technology in 2021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0119BD7-0EF3-B740-D21B-207037BB6E92}"/>
              </a:ext>
            </a:extLst>
          </p:cNvPr>
          <p:cNvSpPr txBox="1"/>
          <p:nvPr/>
        </p:nvSpPr>
        <p:spPr>
          <a:xfrm>
            <a:off x="325109" y="929312"/>
            <a:ext cx="10279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First, let's look at some pictures.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2050" name="Picture 2" descr="脑机接口公司Neuralink展示猴子用意念玩模拟乒乓游戏Pong_腾讯视频">
            <a:extLst>
              <a:ext uri="{FF2B5EF4-FFF2-40B4-BE49-F238E27FC236}">
                <a16:creationId xmlns:a16="http://schemas.microsoft.com/office/drawing/2014/main" id="{A8D1E011-1CFF-861A-2986-4CB8E7E9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63" y="1830879"/>
            <a:ext cx="5409167" cy="30355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靠意念玩游戏？马斯克真的在猴子身上实现了_百家争鸣|游民星空">
            <a:extLst>
              <a:ext uri="{FF2B5EF4-FFF2-40B4-BE49-F238E27FC236}">
                <a16:creationId xmlns:a16="http://schemas.microsoft.com/office/drawing/2014/main" id="{5A0A02E1-A1AE-7D4B-E59E-809AF930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3040" y="1982681"/>
            <a:ext cx="5126617" cy="28837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63DE1CAC-8EA6-A03D-7AE8-EB42C47FB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66" b="40116"/>
          <a:stretch/>
        </p:blipFill>
        <p:spPr bwMode="auto">
          <a:xfrm>
            <a:off x="79153" y="6931670"/>
            <a:ext cx="11833585" cy="4797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C765EA-B791-0BE6-6ABF-F06A5AC4EB09}"/>
              </a:ext>
            </a:extLst>
          </p:cNvPr>
          <p:cNvSpPr txBox="1"/>
          <p:nvPr/>
        </p:nvSpPr>
        <p:spPr>
          <a:xfrm>
            <a:off x="1383728" y="2939703"/>
            <a:ext cx="942454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 these pictures, a monkey is playing computer games with his mind. It's very amazing!</a:t>
            </a:r>
            <a:endParaRPr lang="zh-CN" altLang="en-US" sz="44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0BB1F1-2157-3F58-E56D-3F7948CE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9202" y="3424542"/>
            <a:ext cx="1429399" cy="129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1C2E205-AA70-86C2-4E59-77A097404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22482">
            <a:off x="3786527" y="-2742048"/>
            <a:ext cx="1763427" cy="17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C2321A6-F661-27A4-80F8-9EE55BB96E74}"/>
              </a:ext>
            </a:extLst>
          </p:cNvPr>
          <p:cNvSpPr/>
          <p:nvPr/>
        </p:nvSpPr>
        <p:spPr>
          <a:xfrm>
            <a:off x="-4334043" y="10553700"/>
            <a:ext cx="943143" cy="643042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1</a:t>
            </a:r>
            <a:endParaRPr lang="zh-CN" altLang="en-US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5309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90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51"/>
                            </p:stCondLst>
                            <p:childTnLst>
                              <p:par>
                                <p:cTn id="1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651"/>
                            </p:stCondLst>
                            <p:childTnLst>
                              <p:par>
                                <p:cTn id="1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813 0.00185 L -0.52813 0.0018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7 -0.50301 L -0.00977 -0.753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450" y="4744115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D11ABC-F7F6-FAAC-7403-7781669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539" y="2741059"/>
            <a:ext cx="4399698" cy="439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-504098"/>
            <a:ext cx="11265776" cy="16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20" y="-282757"/>
            <a:ext cx="1402645" cy="1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28" y="-596032"/>
            <a:ext cx="2995200" cy="181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B12DC-52F4-C7CB-E66D-90FD553CD949}"/>
              </a:ext>
            </a:extLst>
          </p:cNvPr>
          <p:cNvSpPr txBox="1"/>
          <p:nvPr/>
        </p:nvSpPr>
        <p:spPr>
          <a:xfrm>
            <a:off x="3503260" y="15312"/>
            <a:ext cx="10515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Tip: implanted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植入 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chip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芯片 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mind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意念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E4C0BF-6EBF-2C61-A5D5-6C0FB3AC2C09}"/>
              </a:ext>
            </a:extLst>
          </p:cNvPr>
          <p:cNvSpPr txBox="1"/>
          <p:nvPr/>
        </p:nvSpPr>
        <p:spPr>
          <a:xfrm>
            <a:off x="1169853" y="66337"/>
            <a:ext cx="2377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The state of the technology in 2021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2050" name="Picture 2" descr="脑机接口公司Neuralink展示猴子用意念玩模拟乒乓游戏Pong_腾讯视频">
            <a:extLst>
              <a:ext uri="{FF2B5EF4-FFF2-40B4-BE49-F238E27FC236}">
                <a16:creationId xmlns:a16="http://schemas.microsoft.com/office/drawing/2014/main" id="{A8D1E011-1CFF-861A-2986-4CB8E7E9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84" y="1741349"/>
            <a:ext cx="3262432" cy="183081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0BB1F1-2157-3F58-E56D-3F7948CE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3" y="386257"/>
            <a:ext cx="4732574" cy="76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靠意念玩游戏？马斯克真的在猴子身上实现了_百家争鸣|游民星空">
            <a:extLst>
              <a:ext uri="{FF2B5EF4-FFF2-40B4-BE49-F238E27FC236}">
                <a16:creationId xmlns:a16="http://schemas.microsoft.com/office/drawing/2014/main" id="{5A0A02E1-A1AE-7D4B-E59E-809AF930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47" y="4275414"/>
            <a:ext cx="3070822" cy="17273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63DE1CAC-8EA6-A03D-7AE8-EB42C47FB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66" b="40116"/>
          <a:stretch/>
        </p:blipFill>
        <p:spPr bwMode="auto">
          <a:xfrm>
            <a:off x="4117370" y="1689182"/>
            <a:ext cx="8376220" cy="419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7164E3F-39A5-FD04-FD73-07203E37F168}"/>
              </a:ext>
            </a:extLst>
          </p:cNvPr>
          <p:cNvSpPr txBox="1"/>
          <p:nvPr/>
        </p:nvSpPr>
        <p:spPr>
          <a:xfrm>
            <a:off x="4255477" y="1338496"/>
            <a:ext cx="1310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These two pictures are on fire in 2021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416BCC-E069-B72B-FC5C-D624D458ACCF}"/>
              </a:ext>
            </a:extLst>
          </p:cNvPr>
          <p:cNvSpPr txBox="1"/>
          <p:nvPr/>
        </p:nvSpPr>
        <p:spPr>
          <a:xfrm>
            <a:off x="4766587" y="3022600"/>
            <a:ext cx="1608813" cy="104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805E42-F65D-412E-2124-E41BB7754D22}"/>
              </a:ext>
            </a:extLst>
          </p:cNvPr>
          <p:cNvSpPr txBox="1"/>
          <p:nvPr/>
        </p:nvSpPr>
        <p:spPr>
          <a:xfrm>
            <a:off x="4545715" y="2244518"/>
            <a:ext cx="77547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The monkey in these pictures is named 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Pager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,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and a company called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Neuralink implanted a chip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into his brain, which allowed Pager to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play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games with his mind.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4352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450" y="3223324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D11ABC-F7F6-FAAC-7403-7781669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539" y="2741059"/>
            <a:ext cx="4399698" cy="439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-504098"/>
            <a:ext cx="11265776" cy="16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20" y="-282757"/>
            <a:ext cx="1402645" cy="1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28" y="-596032"/>
            <a:ext cx="2995200" cy="181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B12DC-52F4-C7CB-E66D-90FD553CD949}"/>
              </a:ext>
            </a:extLst>
          </p:cNvPr>
          <p:cNvSpPr txBox="1"/>
          <p:nvPr/>
        </p:nvSpPr>
        <p:spPr>
          <a:xfrm>
            <a:off x="3503260" y="15312"/>
            <a:ext cx="10515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Tip: </a:t>
            </a:r>
            <a:r>
              <a:rPr lang="en-US" altLang="zh-CN" sz="3200" dirty="0" err="1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analyse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分析 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pros and cons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利与弊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E4C0BF-6EBF-2C61-A5D5-6C0FB3AC2C09}"/>
              </a:ext>
            </a:extLst>
          </p:cNvPr>
          <p:cNvSpPr txBox="1"/>
          <p:nvPr/>
        </p:nvSpPr>
        <p:spPr>
          <a:xfrm>
            <a:off x="1213853" y="40667"/>
            <a:ext cx="23728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The state of the technology in 2021</a:t>
            </a:r>
            <a:endParaRPr lang="zh-CN" altLang="en-US" sz="16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2050" name="Picture 2" descr="脑机接口公司Neuralink展示猴子用意念玩模拟乒乓游戏Pong_腾讯视频">
            <a:extLst>
              <a:ext uri="{FF2B5EF4-FFF2-40B4-BE49-F238E27FC236}">
                <a16:creationId xmlns:a16="http://schemas.microsoft.com/office/drawing/2014/main" id="{A8D1E011-1CFF-861A-2986-4CB8E7E9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335" y="1515907"/>
            <a:ext cx="1290932" cy="724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90BB1F1-2157-3F58-E56D-3F7948CE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9936" y="2369042"/>
            <a:ext cx="1818621" cy="295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靠意念玩游戏？马斯克真的在猴子身上实现了_百家争鸣|游民星空">
            <a:extLst>
              <a:ext uri="{FF2B5EF4-FFF2-40B4-BE49-F238E27FC236}">
                <a16:creationId xmlns:a16="http://schemas.microsoft.com/office/drawing/2014/main" id="{5A0A02E1-A1AE-7D4B-E59E-809AF9305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250" y="810598"/>
            <a:ext cx="1226017" cy="68963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63DE1CAC-8EA6-A03D-7AE8-EB42C47FB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66" b="40116"/>
          <a:stretch/>
        </p:blipFill>
        <p:spPr bwMode="auto">
          <a:xfrm>
            <a:off x="12691468" y="2777538"/>
            <a:ext cx="2923465" cy="146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7164E3F-39A5-FD04-FD73-07203E37F168}"/>
              </a:ext>
            </a:extLst>
          </p:cNvPr>
          <p:cNvSpPr txBox="1"/>
          <p:nvPr/>
        </p:nvSpPr>
        <p:spPr>
          <a:xfrm>
            <a:off x="1525527" y="8499540"/>
            <a:ext cx="1310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These two pictures are on fire in 2021</a:t>
            </a:r>
            <a:endParaRPr lang="zh-CN" altLang="en-US" sz="28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0416BCC-E069-B72B-FC5C-D624D458ACCF}"/>
              </a:ext>
            </a:extLst>
          </p:cNvPr>
          <p:cNvSpPr txBox="1"/>
          <p:nvPr/>
        </p:nvSpPr>
        <p:spPr>
          <a:xfrm>
            <a:off x="4766587" y="3022600"/>
            <a:ext cx="1608813" cy="1041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805E42-F65D-412E-2124-E41BB7754D22}"/>
              </a:ext>
            </a:extLst>
          </p:cNvPr>
          <p:cNvSpPr txBox="1"/>
          <p:nvPr/>
        </p:nvSpPr>
        <p:spPr>
          <a:xfrm>
            <a:off x="1525527" y="9069720"/>
            <a:ext cx="77547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The monkey in these pictures is named 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Pager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,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and a company called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Neuralink implanted a chip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into his brain, which allowed Pager to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play</a:t>
            </a:r>
            <a:r>
              <a:rPr lang="en-US" altLang="zh-CN" sz="3600" dirty="0">
                <a:solidFill>
                  <a:schemeClr val="accent1">
                    <a:lumMod val="75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games with his mind.</a:t>
            </a:r>
            <a:endParaRPr lang="zh-CN" altLang="en-US" sz="3600" dirty="0">
              <a:solidFill>
                <a:schemeClr val="accent1">
                  <a:lumMod val="75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ADA73F-5A79-3427-FF94-D7B87AFAC9FA}"/>
              </a:ext>
            </a:extLst>
          </p:cNvPr>
          <p:cNvSpPr txBox="1"/>
          <p:nvPr/>
        </p:nvSpPr>
        <p:spPr>
          <a:xfrm>
            <a:off x="630724" y="4526306"/>
            <a:ext cx="11231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The news got a lot of attention at the time, and many people began to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analyse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the pros and cons of the technology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7612BC9F-7820-F878-3E29-91CB7F652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9698" y="1158962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6525AAE7-3A4D-39CB-E447-F39B7661E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528" y="1162759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E5176D37-506C-11C3-FDFE-01B66F6CD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57" y="1168095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FA72D6F7-E055-D172-6781-70F57CCFF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004" y="1153854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CFB40AFA-85AF-C284-46FC-802669FD0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542" y="1162759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6076BAF8-665C-A043-9836-890BD4EC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499" y="1158307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4E4DE2D2-DB2D-3FB4-36D6-242ABF6ED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477" y="1143376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DAA09B5-6A30-CA79-20D6-40BF137F5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010" y="1153854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组合 31">
            <a:extLst>
              <a:ext uri="{FF2B5EF4-FFF2-40B4-BE49-F238E27FC236}">
                <a16:creationId xmlns:a16="http://schemas.microsoft.com/office/drawing/2014/main" id="{6D622BD5-6095-7172-A3FD-693076B00811}"/>
              </a:ext>
            </a:extLst>
          </p:cNvPr>
          <p:cNvGrpSpPr/>
          <p:nvPr/>
        </p:nvGrpSpPr>
        <p:grpSpPr>
          <a:xfrm>
            <a:off x="9958661" y="116656"/>
            <a:ext cx="3333291" cy="2380529"/>
            <a:chOff x="9590269" y="520732"/>
            <a:chExt cx="3333291" cy="2380529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FA852BD-BCEB-3993-B805-32676F03E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0269" y="520732"/>
              <a:ext cx="3333291" cy="2380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9C1631E7-22CD-EF39-F450-B4AA8ECE092D}"/>
                </a:ext>
              </a:extLst>
            </p:cNvPr>
            <p:cNvSpPr txBox="1"/>
            <p:nvPr/>
          </p:nvSpPr>
          <p:spPr>
            <a:xfrm>
              <a:off x="10573522" y="595100"/>
              <a:ext cx="116891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latin typeface="Algerian" panose="04020705040A02060702" pitchFamily="82" charset="0"/>
                </a:rPr>
                <a:t>…</a:t>
              </a:r>
              <a:endParaRPr lang="zh-CN" altLang="en-US" sz="9600" dirty="0">
                <a:latin typeface="Algerian" panose="04020705040A02060702" pitchFamily="82" charset="0"/>
              </a:endParaRP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307AA4F9-9921-2FDB-1227-8D94A0533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702667">
            <a:off x="-4205861" y="3606955"/>
            <a:ext cx="2100198" cy="210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E5DBBD7-58B1-F3D5-039D-606D2DCD2E03}"/>
              </a:ext>
            </a:extLst>
          </p:cNvPr>
          <p:cNvSpPr/>
          <p:nvPr/>
        </p:nvSpPr>
        <p:spPr>
          <a:xfrm>
            <a:off x="-3192024" y="3022600"/>
            <a:ext cx="145730" cy="40245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610529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450" y="3223324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D11ABC-F7F6-FAAC-7403-7781669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315" y="-217407"/>
            <a:ext cx="7840429" cy="784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9" y="-504098"/>
            <a:ext cx="13748945" cy="16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20" y="-282757"/>
            <a:ext cx="1402645" cy="1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40" y="1457006"/>
            <a:ext cx="8443760" cy="3857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B12DC-52F4-C7CB-E66D-90FD553CD949}"/>
              </a:ext>
            </a:extLst>
          </p:cNvPr>
          <p:cNvSpPr txBox="1"/>
          <p:nvPr/>
        </p:nvSpPr>
        <p:spPr>
          <a:xfrm>
            <a:off x="1676415" y="19204"/>
            <a:ext cx="10515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Tip: nowadays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如今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E4C0BF-6EBF-2C61-A5D5-6C0FB3AC2C09}"/>
              </a:ext>
            </a:extLst>
          </p:cNvPr>
          <p:cNvSpPr txBox="1"/>
          <p:nvPr/>
        </p:nvSpPr>
        <p:spPr>
          <a:xfrm>
            <a:off x="5247466" y="3056477"/>
            <a:ext cx="6258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36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Nowadays</a:t>
            </a:r>
            <a:endParaRPr lang="zh-CN" altLang="en-US" sz="36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834DBC-5BB9-A907-6F74-53C5AE364450}"/>
              </a:ext>
            </a:extLst>
          </p:cNvPr>
          <p:cNvSpPr/>
          <p:nvPr/>
        </p:nvSpPr>
        <p:spPr>
          <a:xfrm>
            <a:off x="2189972" y="2903311"/>
            <a:ext cx="1158403" cy="11584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AB4CDE-D50F-8488-02E5-6B02D762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0064">
            <a:off x="1021369" y="1457846"/>
            <a:ext cx="3489787" cy="348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FE597F2-E5FF-60A8-6F5D-7EF644489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66" b="40116"/>
          <a:stretch/>
        </p:blipFill>
        <p:spPr bwMode="auto">
          <a:xfrm>
            <a:off x="12835824" y="3859920"/>
            <a:ext cx="4486810" cy="224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4B6766-4FBC-5DB0-E1F1-D523F1944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95180" y="19204"/>
            <a:ext cx="5791224" cy="30471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DBAC48-1D09-0641-A1CB-0820AC43E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9750" y="-3626237"/>
            <a:ext cx="5829600" cy="3060857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5AF5B94E-F3B2-519F-47A1-ACDB8ADFE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02921" y="-282757"/>
            <a:ext cx="3983379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771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450" y="3223324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D11ABC-F7F6-FAAC-7403-7781669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315" y="-217407"/>
            <a:ext cx="7840429" cy="784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4" y="-504098"/>
            <a:ext cx="11989662" cy="16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20" y="-282757"/>
            <a:ext cx="1402645" cy="1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0A02C5-FE64-E1AB-1A85-6D16A901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112636" y="-3782140"/>
            <a:ext cx="6680200" cy="139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3" y="-593314"/>
            <a:ext cx="2186729" cy="17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B12DC-52F4-C7CB-E66D-90FD553CD949}"/>
              </a:ext>
            </a:extLst>
          </p:cNvPr>
          <p:cNvSpPr txBox="1"/>
          <p:nvPr/>
        </p:nvSpPr>
        <p:spPr>
          <a:xfrm>
            <a:off x="3124729" y="-44138"/>
            <a:ext cx="8443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Tip:fires</a:t>
            </a:r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up again</a:t>
            </a:r>
            <a:r>
              <a:rPr lang="zh-CN" altLang="en-US" sz="32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再次火爆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E4C0BF-6EBF-2C61-A5D5-6C0FB3AC2C09}"/>
              </a:ext>
            </a:extLst>
          </p:cNvPr>
          <p:cNvSpPr txBox="1"/>
          <p:nvPr/>
        </p:nvSpPr>
        <p:spPr>
          <a:xfrm>
            <a:off x="1267037" y="23476"/>
            <a:ext cx="198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Nowadays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6834DBC-5BB9-A907-6F74-53C5AE364450}"/>
              </a:ext>
            </a:extLst>
          </p:cNvPr>
          <p:cNvSpPr/>
          <p:nvPr/>
        </p:nvSpPr>
        <p:spPr>
          <a:xfrm>
            <a:off x="-2377964" y="6652324"/>
            <a:ext cx="731028" cy="73431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/>
              <a:t>2</a:t>
            </a:r>
            <a:endParaRPr lang="zh-CN" altLang="en-US" sz="4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EAB4CDE-D50F-8488-02E5-6B02D762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0064">
            <a:off x="-2415962" y="6483126"/>
            <a:ext cx="966317" cy="9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4B6766-4FBC-5DB0-E1F1-D523F19448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0077" y="1699868"/>
            <a:ext cx="5762276" cy="30319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DBAC48-1D09-0641-A1CB-0820AC43E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132" y="1645896"/>
            <a:ext cx="5829600" cy="3060857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FE597F2-E5FF-60A8-6F5D-7EF644489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66" b="40116"/>
          <a:stretch/>
        </p:blipFill>
        <p:spPr bwMode="auto">
          <a:xfrm>
            <a:off x="109307" y="-3718302"/>
            <a:ext cx="12599870" cy="321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B9F745-9990-8CC4-EE08-2B5074866D9D}"/>
              </a:ext>
            </a:extLst>
          </p:cNvPr>
          <p:cNvSpPr txBox="1"/>
          <p:nvPr/>
        </p:nvSpPr>
        <p:spPr>
          <a:xfrm>
            <a:off x="480462" y="5398574"/>
            <a:ext cx="112310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Neuralink fires up again on 31 January 2024</a:t>
            </a:r>
            <a:endParaRPr lang="zh-CN" altLang="en-US" sz="36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9473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31A6E88-3EB9-DF71-B3E7-341D295D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7" y="-108284"/>
            <a:ext cx="12413943" cy="70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338C8FC-606B-9A97-B035-7AC7020F0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9450" y="3223324"/>
            <a:ext cx="128930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6E329D3-3AE0-CCA1-9CFC-A5BC578D8E6E}"/>
              </a:ext>
            </a:extLst>
          </p:cNvPr>
          <p:cNvSpPr/>
          <p:nvPr/>
        </p:nvSpPr>
        <p:spPr>
          <a:xfrm>
            <a:off x="0" y="-108284"/>
            <a:ext cx="12493591" cy="70745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6000"/>
                  <a:lumMod val="0"/>
                  <a:lumOff val="100000"/>
                </a:schemeClr>
              </a:gs>
              <a:gs pos="100000">
                <a:schemeClr val="accent1">
                  <a:lumMod val="40000"/>
                  <a:lumOff val="60000"/>
                  <a:shade val="675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9D11ABC-F7F6-FAAC-7403-77816697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315" y="-217407"/>
            <a:ext cx="7840429" cy="784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1223099-F28C-C076-C9D3-24C61F5BE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14" y="-504098"/>
            <a:ext cx="11989662" cy="1661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2CDBF660-A0CB-9DDF-6FB7-E3B1B90D4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20" y="-282757"/>
            <a:ext cx="1402645" cy="140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9207C93F-5AAA-CADB-81A2-12777FD5F2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47279" y="-20220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0A02C5-FE64-E1AB-1A85-6D16A9013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06518" y="-1375435"/>
            <a:ext cx="3688493" cy="768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6E3B69B8-5E25-307A-CC31-4FE88FEAF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83" y="-593314"/>
            <a:ext cx="2186729" cy="17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4">
            <a:extLst>
              <a:ext uri="{FF2B5EF4-FFF2-40B4-BE49-F238E27FC236}">
                <a16:creationId xmlns:a16="http://schemas.microsoft.com/office/drawing/2014/main" id="{D7EEA327-4C9B-78A6-5C82-35FF204020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20711" y="1221939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8C742C-DE2D-6595-51DF-8783385454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133026" y="2311393"/>
            <a:ext cx="126092" cy="12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5B12DC-52F4-C7CB-E66D-90FD553CD949}"/>
              </a:ext>
            </a:extLst>
          </p:cNvPr>
          <p:cNvSpPr txBox="1"/>
          <p:nvPr/>
        </p:nvSpPr>
        <p:spPr>
          <a:xfrm>
            <a:off x="3177433" y="42826"/>
            <a:ext cx="8987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Tip:founder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创建者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release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发布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completed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完成 </a:t>
            </a:r>
            <a:r>
              <a:rPr lang="en-US" altLang="zh-CN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recovering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恢复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E4C0BF-6EBF-2C61-A5D5-6C0FB3AC2C09}"/>
              </a:ext>
            </a:extLst>
          </p:cNvPr>
          <p:cNvSpPr txBox="1"/>
          <p:nvPr/>
        </p:nvSpPr>
        <p:spPr>
          <a:xfrm>
            <a:off x="1267037" y="23476"/>
            <a:ext cx="1980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800" dirty="0">
                <a:solidFill>
                  <a:schemeClr val="accent5">
                    <a:lumMod val="50000"/>
                  </a:schemeClr>
                </a:solidFill>
                <a:latin typeface="Britannic Bold" panose="020B0903060703020204" pitchFamily="34" charset="0"/>
              </a:rPr>
              <a:t>Nowadays</a:t>
            </a:r>
            <a:endParaRPr lang="zh-CN" altLang="en-US" sz="2800" dirty="0">
              <a:solidFill>
                <a:schemeClr val="accent5">
                  <a:lumMod val="50000"/>
                </a:schemeClr>
              </a:solidFill>
              <a:latin typeface="Britannic Bold" panose="020B0903060703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C4B6766-4FBC-5DB0-E1F1-D523F19448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6261" y="1671152"/>
            <a:ext cx="2933356" cy="15434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DBAC48-1D09-0641-A1CB-0820AC43E1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132" y="1645896"/>
            <a:ext cx="2933355" cy="1540171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FE597F2-E5FF-60A8-6F5D-7EF644489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66" b="40116"/>
          <a:stretch/>
        </p:blipFill>
        <p:spPr bwMode="auto">
          <a:xfrm>
            <a:off x="109307" y="-3718302"/>
            <a:ext cx="12599870" cy="321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1B9F745-9990-8CC4-EE08-2B5074866D9D}"/>
              </a:ext>
            </a:extLst>
          </p:cNvPr>
          <p:cNvSpPr txBox="1"/>
          <p:nvPr/>
        </p:nvSpPr>
        <p:spPr>
          <a:xfrm>
            <a:off x="7234261" y="1510319"/>
            <a:ext cx="5386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Neuralink fires up again on 31 January 2024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21FE152-8059-155D-D5FE-F0A42F2C095D}"/>
              </a:ext>
            </a:extLst>
          </p:cNvPr>
          <p:cNvSpPr txBox="1"/>
          <p:nvPr/>
        </p:nvSpPr>
        <p:spPr>
          <a:xfrm>
            <a:off x="2451100" y="4432300"/>
            <a:ext cx="3898517" cy="119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E436F34-76E1-17FA-7567-F0B9B2832FBA}"/>
              </a:ext>
            </a:extLst>
          </p:cNvPr>
          <p:cNvSpPr txBox="1"/>
          <p:nvPr/>
        </p:nvSpPr>
        <p:spPr>
          <a:xfrm>
            <a:off x="933352" y="4010636"/>
            <a:ext cx="102274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Elon Musk, founder of Neuralink, releases that the company has completed the first human brain chip implant and the </a:t>
            </a:r>
            <a:r>
              <a:rPr lang="en-US" altLang="zh-CN" sz="3200" dirty="0" err="1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implantee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 is now recovering well</a:t>
            </a:r>
            <a:endParaRPr lang="zh-CN" altLang="en-US" sz="3200" dirty="0">
              <a:solidFill>
                <a:schemeClr val="accent1">
                  <a:lumMod val="50000"/>
                </a:schemeClr>
              </a:solidFill>
              <a:latin typeface="Cascadia Mono SemiBold" panose="020B0609020000020004" pitchFamily="49" charset="0"/>
              <a:cs typeface="Cascadia Mono SemiBold" panose="020B0609020000020004" pitchFamily="49" charset="0"/>
            </a:endParaRPr>
          </a:p>
        </p:txBody>
      </p:sp>
      <p:pic>
        <p:nvPicPr>
          <p:cNvPr id="17" name="Picture 8">
            <a:extLst>
              <a:ext uri="{FF2B5EF4-FFF2-40B4-BE49-F238E27FC236}">
                <a16:creationId xmlns:a16="http://schemas.microsoft.com/office/drawing/2014/main" id="{836A14CA-C3BC-F383-8054-D1D0AFD3D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2010" y="2921000"/>
            <a:ext cx="2098852" cy="209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0BE969D-6456-2D32-C5A0-0DC90FAD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0883" y="-2514864"/>
            <a:ext cx="2665915" cy="318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E828D94-0EDD-4A7C-2CB9-1C887464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05085" y="-3951694"/>
            <a:ext cx="6478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290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6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C6E50DE-CCA7-40A4-B6E2-EFD120C9B699}">
  <we:reference id="wa200005566" version="3.0.0.2" store="en-GB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503</Words>
  <Application>Microsoft Office PowerPoint</Application>
  <PresentationFormat>宽屏</PresentationFormat>
  <Paragraphs>62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等线</vt:lpstr>
      <vt:lpstr>等线 Light</vt:lpstr>
      <vt:lpstr>华文新魏</vt:lpstr>
      <vt:lpstr>Algerian</vt:lpstr>
      <vt:lpstr>Arial</vt:lpstr>
      <vt:lpstr>Arial Black</vt:lpstr>
      <vt:lpstr>Britannic Bold</vt:lpstr>
      <vt:lpstr>Calisto MT</vt:lpstr>
      <vt:lpstr>Cascadia Mono SemiBold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test_ windows11</dc:creator>
  <cp:lastModifiedBy>test_ windows11</cp:lastModifiedBy>
  <cp:revision>17</cp:revision>
  <dcterms:created xsi:type="dcterms:W3CDTF">2024-02-03T08:20:14Z</dcterms:created>
  <dcterms:modified xsi:type="dcterms:W3CDTF">2024-03-01T11:01:53Z</dcterms:modified>
</cp:coreProperties>
</file>